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9" r:id="rId4"/>
    <p:sldId id="265" r:id="rId5"/>
    <p:sldId id="258" r:id="rId6"/>
    <p:sldId id="259" r:id="rId7"/>
    <p:sldId id="262" r:id="rId8"/>
    <p:sldId id="260" r:id="rId9"/>
    <p:sldId id="261" r:id="rId10"/>
    <p:sldId id="263" r:id="rId11"/>
    <p:sldId id="268" r:id="rId12"/>
    <p:sldId id="264" r:id="rId13"/>
    <p:sldId id="266" r:id="rId14"/>
    <p:sldId id="271" r:id="rId15"/>
    <p:sldId id="267" r:id="rId16"/>
    <p:sldId id="27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95"/>
    <p:restoredTop sz="94599"/>
  </p:normalViewPr>
  <p:slideViewPr>
    <p:cSldViewPr snapToGrid="0">
      <p:cViewPr varScale="1">
        <p:scale>
          <a:sx n="92" d="100"/>
          <a:sy n="92" d="100"/>
        </p:scale>
        <p:origin x="48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ucianarodriguez/Downloads/Libro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Policlínica de Medicina</a:t>
            </a:r>
            <a:r>
              <a:rPr lang="es-MX" baseline="0"/>
              <a:t> Familiar período 2023-2024-2025</a:t>
            </a:r>
            <a:endParaRPr lang="es-MX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222222222222221E-2"/>
          <c:y val="0.24879629629629629"/>
          <c:w val="0.93888888888888888"/>
          <c:h val="0.7095370370370370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7EC-BA48-8D72-5098666CE23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7EC-BA48-8D72-5098666CE235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7EC-BA48-8D72-5098666CE235}"/>
              </c:ext>
            </c:extLst>
          </c:dPt>
          <c:val>
            <c:numRef>
              <c:f>Hoja1!$C$2:$C$4</c:f>
              <c:numCache>
                <c:formatCode>General</c:formatCode>
                <c:ptCount val="3"/>
                <c:pt idx="0">
                  <c:v>1067</c:v>
                </c:pt>
                <c:pt idx="1">
                  <c:v>3995</c:v>
                </c:pt>
                <c:pt idx="2">
                  <c:v>2401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7EC-BA48-8D72-5098666CE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Y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Policlínica de Pediatría período 2024-2025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Y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EA7-F147-B42D-A34BB45FD45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EA7-F147-B42D-A34BB45FD45F}"/>
              </c:ext>
            </c:extLst>
          </c:dPt>
          <c:val>
            <c:numRef>
              <c:f>Hoja1!$B$2:$B$3</c:f>
              <c:numCache>
                <c:formatCode>General</c:formatCode>
                <c:ptCount val="2"/>
                <c:pt idx="0">
                  <c:v>90</c:v>
                </c:pt>
                <c:pt idx="1">
                  <c:v>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A7-F147-B42D-A34BB45FD4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Y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Policlínicas de Medicina Familiar y Comunitaria (enero-agosto 2025)</a:t>
            </a:r>
          </a:p>
        </c:rich>
      </c:tx>
      <c:layout>
        <c:manualLayout>
          <c:xMode val="edge"/>
          <c:yMode val="edge"/>
          <c:x val="0.21673024521891693"/>
          <c:y val="2.87737945498203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Y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2DA-4B4E-A6D5-37B25F0D38E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2DA-4B4E-A6D5-37B25F0D38EE}"/>
              </c:ext>
            </c:extLst>
          </c:dPt>
          <c:cat>
            <c:strRef>
              <c:f>Hoja1!$B$2:$B$3</c:f>
              <c:strCache>
                <c:ptCount val="2"/>
                <c:pt idx="0">
                  <c:v>marcia</c:v>
                </c:pt>
                <c:pt idx="1">
                  <c:v>natalia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2401</c:v>
                </c:pt>
                <c:pt idx="1">
                  <c:v>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DA-4B4E-A6D5-37B25F0D38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Y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9/22/25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jpeg"/><Relationship Id="rId7" Type="http://schemas.openxmlformats.org/officeDocument/2006/relationships/image" Target="../media/image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2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5ECF5844-A82F-A4D6-4131-97D6BAAA6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465" y="1879601"/>
            <a:ext cx="7655070" cy="2548698"/>
          </a:xfrm>
        </p:spPr>
        <p:txBody>
          <a:bodyPr>
            <a:normAutofit/>
          </a:bodyPr>
          <a:lstStyle/>
          <a:p>
            <a:r>
              <a:rPr lang="es-UY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CAMCEL más cerca</a:t>
            </a:r>
          </a:p>
          <a:p>
            <a:r>
              <a:rPr lang="es-UY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Experiencia Barrio Arpí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E1E0D17-CEE2-6C0C-DDAC-5FECE1D9ED54}"/>
              </a:ext>
            </a:extLst>
          </p:cNvPr>
          <p:cNvSpPr txBox="1"/>
          <p:nvPr/>
        </p:nvSpPr>
        <p:spPr>
          <a:xfrm>
            <a:off x="2881086" y="4659085"/>
            <a:ext cx="642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/>
              <a:t>Dra. Marcia Costa, Dra. Natalia Giorello, Dra. Luciana Rodríguez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E21A24-9B9E-62BA-2BBD-AEBAE11CF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87" t="15419" b="19869"/>
          <a:stretch>
            <a:fillRect/>
          </a:stretch>
        </p:blipFill>
        <p:spPr>
          <a:xfrm>
            <a:off x="3638550" y="5741770"/>
            <a:ext cx="3084189" cy="6798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239404-D003-D397-D4E4-3A4A4FC743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32" t="38693" r="58087" b="39608"/>
          <a:stretch>
            <a:fillRect/>
          </a:stretch>
        </p:blipFill>
        <p:spPr>
          <a:xfrm>
            <a:off x="2394377" y="5756960"/>
            <a:ext cx="1244173" cy="6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16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UY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UY"/>
            </a:p>
          </p:txBody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09ADC9-6EAF-4268-9415-1ED5ECFA2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holding a pen and shading circles on a sheet">
            <a:extLst>
              <a:ext uri="{FF2B5EF4-FFF2-40B4-BE49-F238E27FC236}">
                <a16:creationId xmlns:a16="http://schemas.microsoft.com/office/drawing/2014/main" id="{845CCA41-33C2-E1ED-58DC-55C0AE92FC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873" b="256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CEF7BAF-EB35-8E6E-F2EF-1E4FD202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cap="all"/>
              <a:t>Encuesta a usuarios:</a:t>
            </a:r>
          </a:p>
        </p:txBody>
      </p:sp>
    </p:spTree>
    <p:extLst>
      <p:ext uri="{BB962C8B-B14F-4D97-AF65-F5344CB8AC3E}">
        <p14:creationId xmlns:p14="http://schemas.microsoft.com/office/powerpoint/2010/main" val="420876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2F93FD8-F4BD-58F2-8B4D-1FABE9F12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3315" y="590849"/>
            <a:ext cx="4436783" cy="5676302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0EFF1AE-AC6B-BAE2-5434-B5EBDA71A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0" y="781050"/>
            <a:ext cx="4724400" cy="52959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3D2B8BF-C6C5-1D61-4745-89FC08D7B6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87" t="15419" b="19869"/>
          <a:stretch>
            <a:fillRect/>
          </a:stretch>
        </p:blipFill>
        <p:spPr>
          <a:xfrm>
            <a:off x="10057493" y="6221345"/>
            <a:ext cx="2041072" cy="44991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FDDDC1F-AE9E-C255-6EA2-B664AAD93F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932" t="38693" r="58087" b="39608"/>
          <a:stretch>
            <a:fillRect/>
          </a:stretch>
        </p:blipFill>
        <p:spPr>
          <a:xfrm>
            <a:off x="9195602" y="6221346"/>
            <a:ext cx="861891" cy="4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91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5A0ADC-A0AC-DA62-F641-93AAC3498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914" y="616857"/>
            <a:ext cx="10892972" cy="5725886"/>
          </a:xfrm>
        </p:spPr>
        <p:txBody>
          <a:bodyPr/>
          <a:lstStyle/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r>
              <a:rPr lang="es-UY" dirty="0"/>
              <a:t>De la encuesta realizada se desprenden sugerencias y nuevas necesidades.</a:t>
            </a:r>
          </a:p>
          <a:p>
            <a:pPr marL="0" indent="0">
              <a:buNone/>
            </a:pPr>
            <a:endParaRPr lang="es-UY" dirty="0"/>
          </a:p>
          <a:p>
            <a:endParaRPr lang="es-UY" dirty="0"/>
          </a:p>
          <a:p>
            <a:pPr marL="0" indent="0">
              <a:buNone/>
            </a:pPr>
            <a:r>
              <a:rPr lang="es-UY" dirty="0"/>
              <a:t>Con el tiempo , se logró consolidar un modelo accesible y cercano, que fue ganando la confianza</a:t>
            </a:r>
          </a:p>
          <a:p>
            <a:pPr marL="0" indent="0">
              <a:buNone/>
            </a:pPr>
            <a:r>
              <a:rPr lang="es-UY" dirty="0"/>
              <a:t>de la comunidad. Esta experiencia no solo mejoró la calidad de la atención, sino que también ha</a:t>
            </a:r>
          </a:p>
          <a:p>
            <a:pPr marL="0" indent="0">
              <a:buNone/>
            </a:pPr>
            <a:r>
              <a:rPr lang="es-UY" dirty="0"/>
              <a:t>demostrado que es posible desarrollar un primer nivel sólido dentro del sistema FEPREMI, con</a:t>
            </a:r>
          </a:p>
          <a:p>
            <a:pPr marL="0" indent="0">
              <a:buNone/>
            </a:pPr>
            <a:r>
              <a:rPr lang="es-UY" dirty="0"/>
              <a:t>impacto tanto asistencial como formativo.</a:t>
            </a:r>
          </a:p>
          <a:p>
            <a:pPr marL="0" indent="0">
              <a:buNone/>
            </a:pPr>
            <a:endParaRPr lang="es-UY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9EE8F8E-8D37-744D-6A79-E9DC6C24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32" t="38693" r="58087" b="39608"/>
          <a:stretch>
            <a:fillRect/>
          </a:stretch>
        </p:blipFill>
        <p:spPr>
          <a:xfrm>
            <a:off x="9195602" y="6221346"/>
            <a:ext cx="861891" cy="4499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10CED2E-D662-8827-0C64-2FFC334E4A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87" t="15419" b="19869"/>
          <a:stretch>
            <a:fillRect/>
          </a:stretch>
        </p:blipFill>
        <p:spPr>
          <a:xfrm>
            <a:off x="10057493" y="6221345"/>
            <a:ext cx="2041072" cy="4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0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BC0CA28-060B-D5F0-4215-8BE704D4A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0323" y="3700237"/>
            <a:ext cx="4537200" cy="2019054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C70633F-0BE0-7178-DD5D-45435F7A7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18346">
            <a:off x="1334549" y="1547165"/>
            <a:ext cx="4909874" cy="1430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473804-4398-8574-1218-836AD38C1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2018">
            <a:off x="6768803" y="1742866"/>
            <a:ext cx="4855053" cy="134727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63E67D3-422B-D153-0D5D-81E668F1B2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87" t="15419" b="19869"/>
          <a:stretch>
            <a:fillRect/>
          </a:stretch>
        </p:blipFill>
        <p:spPr>
          <a:xfrm>
            <a:off x="10057493" y="6221345"/>
            <a:ext cx="2041072" cy="44991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C2427DF-18DC-EA8B-5F8E-E1B18D13E5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932" t="38693" r="58087" b="39608"/>
          <a:stretch>
            <a:fillRect/>
          </a:stretch>
        </p:blipFill>
        <p:spPr>
          <a:xfrm>
            <a:off x="9195602" y="6221346"/>
            <a:ext cx="861891" cy="4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50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812C54-7AEF-4ABB-826E-221F51CB0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F40E4-8A76-44CF-91EC-907367352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6"/>
            <a:ext cx="304441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UY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72171013-D973-4187-9CF2-EE098EEF8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81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6B2FB4-4AB2-5BEF-8E3B-52460FE95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9300" y="2111432"/>
            <a:ext cx="8217633" cy="29316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UY" dirty="0"/>
              <a:t>En 2025 se lleva a cabo por primera vez, la realización de la prueba anual de posgrados y residentes en CAMCEL, donde concurren la Cátedra de Medicina Familiar y Comunitaria, profesora G5 y profesora adjunta G4.</a:t>
            </a:r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r>
              <a:rPr lang="es-UY" dirty="0"/>
              <a:t>Este hecho constituye un logro significativo, que refleja el crecimiento académico y el fortalecimiento de la formación en el primer nivel de atención, marcando un precedente importante para la continuidad de futuras instancias evaluadoras.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C423C87-3F01-7141-7E7F-5F41C694C87A}"/>
              </a:ext>
            </a:extLst>
          </p:cNvPr>
          <p:cNvSpPr txBox="1"/>
          <p:nvPr/>
        </p:nvSpPr>
        <p:spPr>
          <a:xfrm>
            <a:off x="3239300" y="824884"/>
            <a:ext cx="7509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400" u="sng" dirty="0"/>
              <a:t>Logro regional significativo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7ADF3EF-6F3C-4405-EEA0-793C7CCC9A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60" t="12590" r="27084" b="21153"/>
          <a:stretch>
            <a:fillRect/>
          </a:stretch>
        </p:blipFill>
        <p:spPr>
          <a:xfrm>
            <a:off x="7320105" y="5839296"/>
            <a:ext cx="657846" cy="54050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D779B9A-C45F-D6D6-7C7A-A706C9F16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791" y="5839296"/>
            <a:ext cx="1256398" cy="54050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C87618C-5E80-ACED-65EF-AD7FA8B31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8029" y="5867938"/>
            <a:ext cx="2460869" cy="51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86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7FBFE3D-6AB3-8A5C-0016-D292FEAB3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1357" y="1123949"/>
            <a:ext cx="3251200" cy="243840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30E32BE-D69A-99F9-004A-AA248085C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029" y="805542"/>
            <a:ext cx="2877456" cy="21580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D54452C-EB2A-B923-E73D-88CEF4D7A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429" y="805542"/>
            <a:ext cx="2877457" cy="215809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526643D-BE02-7233-1449-D530E0001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4430" y="3562349"/>
            <a:ext cx="2877457" cy="215809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22706D7-C90F-F835-2511-AB779EEEB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029" y="3562350"/>
            <a:ext cx="2877457" cy="215809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6069A5F-2490-CAD1-BC6A-675A0A119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1357" y="3910238"/>
            <a:ext cx="3251200" cy="24384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F605394-FCA4-5F3C-A8A7-F26276D0E3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932" t="38693" r="58087" b="39608"/>
          <a:stretch>
            <a:fillRect/>
          </a:stretch>
        </p:blipFill>
        <p:spPr>
          <a:xfrm>
            <a:off x="9195602" y="6221346"/>
            <a:ext cx="861891" cy="44991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2A935CD-CEB4-3902-BE98-A7DDDF9E0CF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787" t="15419" b="19869"/>
          <a:stretch>
            <a:fillRect/>
          </a:stretch>
        </p:blipFill>
        <p:spPr>
          <a:xfrm>
            <a:off x="10057493" y="6221345"/>
            <a:ext cx="2041072" cy="4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89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D8CF693-CA89-F580-8337-99299F9DA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8892" y="2282776"/>
            <a:ext cx="4354154" cy="290659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B32A723-0CD9-37C8-F2D5-B0029D2B0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2516" y="221343"/>
            <a:ext cx="3097546" cy="29282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F3AD0BC-9AC9-BDCF-5EDE-E8E020097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76" y="317302"/>
            <a:ext cx="3559888" cy="26000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B141936-372A-14B4-FCA9-962D05D8D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370" y="3027425"/>
            <a:ext cx="2312900" cy="308386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4D85B22-C210-981C-E931-71061DBFC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919" y="3191071"/>
            <a:ext cx="2584190" cy="344558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89A1B6A-CC11-266E-4392-C0F16B00CCC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87" t="15419" b="19869"/>
          <a:stretch>
            <a:fillRect/>
          </a:stretch>
        </p:blipFill>
        <p:spPr>
          <a:xfrm>
            <a:off x="10057493" y="6221345"/>
            <a:ext cx="2041072" cy="44991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887FEAC-A5BA-A752-08CF-CE3F2EBBDBF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932" t="38693" r="58087" b="39608"/>
          <a:stretch>
            <a:fillRect/>
          </a:stretch>
        </p:blipFill>
        <p:spPr>
          <a:xfrm>
            <a:off x="9195602" y="6221346"/>
            <a:ext cx="861891" cy="4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49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6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UY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UY"/>
            </a:p>
          </p:txBody>
        </p:sp>
      </p:grpSp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9ECB0E0D-AC1B-4E83-84EA-237BFA206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2">
            <a:extLst>
              <a:ext uri="{FF2B5EF4-FFF2-40B4-BE49-F238E27FC236}">
                <a16:creationId xmlns:a16="http://schemas.microsoft.com/office/drawing/2014/main" id="{D6DCB3B1-E1A7-4510-831B-77C8EFF56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0132A3B-10CF-4EEB-BA1F-A63D2ED61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UY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014E52ED-3C51-46E6-BE4B-14FFAB2C3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UY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5C2D3FB6-1C97-FDF2-6C16-95EBC364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521" y="1480930"/>
            <a:ext cx="5751537" cy="38485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cap="all"/>
              <a:t>Muchas gracias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16DDC6-8F07-46CC-8751-E5C9346B2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4964" y="2388358"/>
            <a:ext cx="0" cy="1856096"/>
          </a:xfrm>
          <a:prstGeom prst="line">
            <a:avLst/>
          </a:prstGeom>
          <a:ln w="25400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5C531E69-6D07-9533-D4CE-B04DFC2255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60" t="13282" r="5552" b="20456"/>
          <a:stretch>
            <a:fillRect/>
          </a:stretch>
        </p:blipFill>
        <p:spPr>
          <a:xfrm>
            <a:off x="6196444" y="5404883"/>
            <a:ext cx="1478520" cy="6916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9A99789-2C3E-B848-F5FF-5F7C30DA29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32" t="38693" r="58087" b="39608"/>
          <a:stretch>
            <a:fillRect/>
          </a:stretch>
        </p:blipFill>
        <p:spPr>
          <a:xfrm>
            <a:off x="1757545" y="5407833"/>
            <a:ext cx="1313938" cy="68589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8D4FFB3-A9D2-A76A-D797-5469A80629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87" t="15419" b="19869"/>
          <a:stretch>
            <a:fillRect/>
          </a:stretch>
        </p:blipFill>
        <p:spPr>
          <a:xfrm>
            <a:off x="3071483" y="5404883"/>
            <a:ext cx="3124961" cy="68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65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039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UY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1B04E0-57EF-0F2B-F392-C45F7CA9AB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 b="4296"/>
          <a:stretch>
            <a:fillRect/>
          </a:stretch>
        </p:blipFill>
        <p:spPr bwMode="auto">
          <a:xfrm>
            <a:off x="365760" y="203394"/>
            <a:ext cx="11460480" cy="64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618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7330049-1BED-1250-7A91-880083F59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370" y="516989"/>
            <a:ext cx="2041072" cy="2721429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A17ACEB-79F2-57BA-B46E-CF07617F9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70" y="3619583"/>
            <a:ext cx="2041072" cy="272142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6B1A40C-5626-1719-560F-9FC9FD47D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276" y="516989"/>
            <a:ext cx="2041072" cy="27214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7E322E4-472B-3183-C587-3341BB795B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3295"/>
          <a:stretch>
            <a:fillRect/>
          </a:stretch>
        </p:blipFill>
        <p:spPr>
          <a:xfrm>
            <a:off x="3123006" y="3800487"/>
            <a:ext cx="2041071" cy="235961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1EAE22B-1998-13BD-4759-BD85EDC861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26"/>
          <a:stretch>
            <a:fillRect/>
          </a:stretch>
        </p:blipFill>
        <p:spPr>
          <a:xfrm>
            <a:off x="5445406" y="516989"/>
            <a:ext cx="1901761" cy="272142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19649E9-438F-5291-BAA9-5751CCBB7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8355" y="516989"/>
            <a:ext cx="2043168" cy="272422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559E2BE-73C7-4FE5-73E3-68428B728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225" y="516989"/>
            <a:ext cx="2041072" cy="272142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1E191D6-BA34-9D74-0AB1-63F5E8F7E0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1588" y="3619582"/>
            <a:ext cx="2041072" cy="272142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C91D514-5826-D897-232B-05D5DD864B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2225" y="3619583"/>
            <a:ext cx="1979055" cy="263873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3871D5-C3CD-7156-A02D-B83B1AD81D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50411" y="3619582"/>
            <a:ext cx="1979055" cy="263874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B4BE730-768C-602F-80B4-93DE1BDB611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787" t="15419" b="19869"/>
          <a:stretch>
            <a:fillRect/>
          </a:stretch>
        </p:blipFill>
        <p:spPr>
          <a:xfrm>
            <a:off x="9888394" y="6377377"/>
            <a:ext cx="2041072" cy="4499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E9B5B47-A9B4-8226-A4BC-DD78E358DD2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5932" t="38693" r="58087" b="39608"/>
          <a:stretch>
            <a:fillRect/>
          </a:stretch>
        </p:blipFill>
        <p:spPr>
          <a:xfrm>
            <a:off x="8972042" y="6377377"/>
            <a:ext cx="920711" cy="48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4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80FC26-89EB-ABE5-92FF-7718E84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828" y="664573"/>
            <a:ext cx="10871199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r>
              <a:rPr lang="es-UY" dirty="0"/>
              <a:t>Entre 2023 y 2025, CAMCEL llevó adelante una experiencia pionera en el primer nivel de atención en la ciudad de Melo, orientada a acercar los servicios de salud a la población, mejorar el acceso y trabajar con una mirada integral, preventiva y centrada en las personas.</a:t>
            </a:r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r>
              <a:rPr lang="es-UY" dirty="0"/>
              <a:t>Desde el inicio del proyecto, se ha priorizado la formación y capacitación de nuevos profesionales de la salud, con un enfoque en Medicina Familiar y Comunitaria, para promover un modelo de atención integral y centrado en la comunidad.</a:t>
            </a:r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r>
              <a:rPr lang="es-UY" dirty="0"/>
              <a:t>En el año 2023 se otorga la acreditación CEDA-Medicina Familiar y Comunitaria.</a:t>
            </a:r>
          </a:p>
          <a:p>
            <a:pPr marL="0" indent="0">
              <a:buNone/>
            </a:pPr>
            <a:endParaRPr lang="es-UY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44803E-F569-B182-23D8-4F0EB9B37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02" y="3429000"/>
            <a:ext cx="2322284" cy="326507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992380B-B23C-B9C1-1C57-3EEB9B6B0D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87" t="15419" b="19869"/>
          <a:stretch>
            <a:fillRect/>
          </a:stretch>
        </p:blipFill>
        <p:spPr>
          <a:xfrm>
            <a:off x="6096000" y="6193427"/>
            <a:ext cx="2041072" cy="4499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BD040B6-BC5B-730F-61D9-5DCF476D0F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32" t="38693" r="58087" b="39608"/>
          <a:stretch>
            <a:fillRect/>
          </a:stretch>
        </p:blipFill>
        <p:spPr>
          <a:xfrm>
            <a:off x="5234109" y="6193427"/>
            <a:ext cx="861891" cy="4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53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Rectangle 3078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UY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4A8A09C-A4DF-6D7C-708C-D05B7862DE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749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C6240-2A8E-BCCE-C937-A94B0ADEB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42" y="396343"/>
            <a:ext cx="9601200" cy="6188528"/>
          </a:xfrm>
        </p:spPr>
        <p:txBody>
          <a:bodyPr>
            <a:normAutofit/>
          </a:bodyPr>
          <a:lstStyle/>
          <a:p>
            <a:r>
              <a:rPr lang="es-UY" sz="2000" dirty="0"/>
              <a:t>El barrio cuenta con: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C0E53E8-221C-98D6-8101-CF2674E15230}"/>
              </a:ext>
            </a:extLst>
          </p:cNvPr>
          <p:cNvSpPr txBox="1"/>
          <p:nvPr/>
        </p:nvSpPr>
        <p:spPr>
          <a:xfrm>
            <a:off x="907142" y="989690"/>
            <a:ext cx="98406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Wingdings" pitchFamily="2" charset="2"/>
              <a:buChar char="v"/>
            </a:pPr>
            <a:r>
              <a:rPr lang="es-UY" sz="2000" dirty="0"/>
              <a:t>Caif (190 niños)</a:t>
            </a:r>
          </a:p>
          <a:p>
            <a:pPr marL="342900" indent="-342900" fontAlgn="base">
              <a:buFont typeface="Wingdings" pitchFamily="2" charset="2"/>
              <a:buChar char="v"/>
            </a:pPr>
            <a:r>
              <a:rPr lang="es-UY" sz="2000" dirty="0"/>
              <a:t>Escuela n° 75 Juan Antonio Lavalleja (400 alumnos)</a:t>
            </a:r>
          </a:p>
          <a:p>
            <a:pPr marL="342900" indent="-342900" fontAlgn="base">
              <a:buFont typeface="Wingdings" pitchFamily="2" charset="2"/>
              <a:buChar char="v"/>
            </a:pPr>
            <a:r>
              <a:rPr lang="es-UY" sz="2000" dirty="0"/>
              <a:t>Comedor municipal</a:t>
            </a:r>
          </a:p>
          <a:p>
            <a:pPr marL="342900" indent="-342900" fontAlgn="base">
              <a:buFont typeface="Wingdings" pitchFamily="2" charset="2"/>
              <a:buChar char="v"/>
            </a:pPr>
            <a:r>
              <a:rPr lang="es-UY" sz="2000" dirty="0"/>
              <a:t>Cercano al entorno del barrio se encuentran el liceo n° 3 y el n° 5</a:t>
            </a:r>
          </a:p>
          <a:p>
            <a:pPr marL="342900" indent="-342900" fontAlgn="base">
              <a:buFont typeface="Wingdings" pitchFamily="2" charset="2"/>
              <a:buChar char="v"/>
            </a:pPr>
            <a:r>
              <a:rPr lang="es-UY" sz="2000" dirty="0"/>
              <a:t>UTU zona Norte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A0AB931-8657-0B3A-A847-6D541EF7601B}"/>
              </a:ext>
            </a:extLst>
          </p:cNvPr>
          <p:cNvSpPr txBox="1">
            <a:spLocks/>
          </p:cNvSpPr>
          <p:nvPr/>
        </p:nvSpPr>
        <p:spPr>
          <a:xfrm>
            <a:off x="845457" y="2905083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UY" sz="2800" u="sng" dirty="0"/>
              <a:t>Usuarios de CAMCEL zona norte: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5574B16-458A-8036-4AF0-7AC4F403424A}"/>
              </a:ext>
            </a:extLst>
          </p:cNvPr>
          <p:cNvSpPr txBox="1"/>
          <p:nvPr/>
        </p:nvSpPr>
        <p:spPr>
          <a:xfrm>
            <a:off x="907142" y="3521186"/>
            <a:ext cx="116985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UY" sz="2000" dirty="0"/>
              <a:t>Darcena    327</a:t>
            </a:r>
          </a:p>
          <a:p>
            <a:pPr fontAlgn="base"/>
            <a:r>
              <a:rPr lang="es-UY" sz="2000" dirty="0"/>
              <a:t>Arpí.          1098                  </a:t>
            </a:r>
          </a:p>
          <a:p>
            <a:r>
              <a:rPr lang="es-UY" sz="2000" dirty="0"/>
              <a:t>Leone        1030</a:t>
            </a:r>
          </a:p>
          <a:p>
            <a:pPr fontAlgn="base"/>
            <a:r>
              <a:rPr lang="es-UY" sz="2000" dirty="0"/>
              <a:t>Anido         846</a:t>
            </a:r>
          </a:p>
          <a:p>
            <a:pPr fontAlgn="base"/>
            <a:r>
              <a:rPr lang="es-UY" sz="2000" dirty="0"/>
              <a:t>Prieto         290</a:t>
            </a:r>
          </a:p>
          <a:p>
            <a:pPr fontAlgn="base"/>
            <a:r>
              <a:rPr lang="es-UY" sz="2000" dirty="0"/>
              <a:t>López         419</a:t>
            </a:r>
          </a:p>
          <a:p>
            <a:pPr fontAlgn="base"/>
            <a:r>
              <a:rPr lang="es-UY" sz="2000" dirty="0"/>
              <a:t>Castagnet  666</a:t>
            </a:r>
          </a:p>
          <a:p>
            <a:pPr fontAlgn="base"/>
            <a:r>
              <a:rPr lang="es-UY" sz="2000" dirty="0"/>
              <a:t>Progreso    225</a:t>
            </a:r>
          </a:p>
          <a:p>
            <a:pPr fontAlgn="base"/>
            <a:r>
              <a:rPr lang="es-UY" sz="2000" dirty="0"/>
              <a:t>Ruiz            353</a:t>
            </a:r>
          </a:p>
          <a:p>
            <a:br>
              <a:rPr lang="es-UY" dirty="0"/>
            </a:br>
            <a:r>
              <a:rPr lang="es-UY" b="1" dirty="0"/>
              <a:t> </a:t>
            </a:r>
            <a:br>
              <a:rPr lang="es-UY" dirty="0"/>
            </a:br>
            <a:endParaRPr lang="es-UY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0ADBC77-809B-C00D-73B2-18ACEF23ADFA}"/>
              </a:ext>
            </a:extLst>
          </p:cNvPr>
          <p:cNvSpPr txBox="1"/>
          <p:nvPr/>
        </p:nvSpPr>
        <p:spPr>
          <a:xfrm>
            <a:off x="5646057" y="4644571"/>
            <a:ext cx="449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3200" b="1" dirty="0"/>
              <a:t>Total: 5256 usuarios</a:t>
            </a:r>
            <a:endParaRPr lang="es-UY" sz="3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59242F-F36C-1EB8-1442-4FE7D88FC9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32" t="38693" r="58087" b="39608"/>
          <a:stretch>
            <a:fillRect/>
          </a:stretch>
        </p:blipFill>
        <p:spPr>
          <a:xfrm>
            <a:off x="9195602" y="6221346"/>
            <a:ext cx="861891" cy="4499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EC78F2D-D343-5E45-3F43-8FE806F15E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87" t="15419" b="19869"/>
          <a:stretch>
            <a:fillRect/>
          </a:stretch>
        </p:blipFill>
        <p:spPr>
          <a:xfrm>
            <a:off x="10057493" y="6221345"/>
            <a:ext cx="2041072" cy="4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6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5E140D-685A-7A22-3B15-E44AAB2E9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514" y="174172"/>
            <a:ext cx="11415486" cy="6502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UY" sz="1800" dirty="0"/>
              <a:t>Contamos con un horario extendido de 10 a 16:30, de lunes a viernes.</a:t>
            </a:r>
          </a:p>
          <a:p>
            <a:pPr marL="0" indent="0">
              <a:buNone/>
            </a:pPr>
            <a:endParaRPr lang="es-UY" sz="1800" dirty="0"/>
          </a:p>
          <a:p>
            <a:pPr marL="0" indent="0">
              <a:buNone/>
            </a:pPr>
            <a:r>
              <a:rPr lang="es-UY" sz="1800" dirty="0"/>
              <a:t>Cuenta con dos consultorios, uno apto para la atención gineco-obstétrica.</a:t>
            </a:r>
          </a:p>
          <a:p>
            <a:pPr marL="0" indent="0">
              <a:buNone/>
            </a:pPr>
            <a:endParaRPr lang="es-UY" sz="1800" dirty="0"/>
          </a:p>
          <a:p>
            <a:pPr marL="0" indent="0">
              <a:buNone/>
            </a:pPr>
            <a:r>
              <a:rPr lang="es-UY" sz="1800" dirty="0"/>
              <a:t>Dentro de los servicios brindados, se encuentran las coordinaciones de estudios y citas médicas, procedimientos de enfermería además de atención médica de pediatría y medicina familiar y comunitaria.</a:t>
            </a:r>
          </a:p>
          <a:p>
            <a:pPr marL="0" indent="0">
              <a:buNone/>
            </a:pPr>
            <a:endParaRPr lang="es-UY" sz="1800" dirty="0"/>
          </a:p>
          <a:p>
            <a:r>
              <a:rPr lang="es-UY" sz="1800" dirty="0"/>
              <a:t>Enfermería realizó 1600 procedimientos de controles de salud</a:t>
            </a:r>
          </a:p>
          <a:p>
            <a:r>
              <a:rPr lang="es-UY" sz="1800" dirty="0"/>
              <a:t>150 curaciones</a:t>
            </a:r>
          </a:p>
          <a:p>
            <a:r>
              <a:rPr lang="es-UY" sz="1800" dirty="0"/>
              <a:t>Se administraron 110 inyectables </a:t>
            </a:r>
          </a:p>
          <a:p>
            <a:r>
              <a:rPr lang="es-UY" sz="1800" dirty="0"/>
              <a:t>Control de niños y adolescente</a:t>
            </a:r>
          </a:p>
          <a:p>
            <a:endParaRPr lang="es-UY" sz="1800" dirty="0"/>
          </a:p>
          <a:p>
            <a:pPr marL="0" indent="0">
              <a:buNone/>
            </a:pPr>
            <a:r>
              <a:rPr lang="es-UY" sz="1800" dirty="0"/>
              <a:t>Aparte de las consultas en policlínica se realiza seguimiento telefónico y visitas domiciliarias.</a:t>
            </a:r>
          </a:p>
          <a:p>
            <a:endParaRPr lang="es-UY" sz="1800" dirty="0"/>
          </a:p>
          <a:p>
            <a:pPr marL="0" indent="0">
              <a:buNone/>
            </a:pPr>
            <a:r>
              <a:rPr lang="es-UY" sz="1800" dirty="0"/>
              <a:t>Además se llevan a cabo talleres en escuelas, liceos y UTU, con actividades de promoción y prevención, lo cual establece a la policlínica como centro de referencia.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9765AD-6572-E88F-FFE8-D8FB880F9B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87" t="15419" b="19869"/>
          <a:stretch>
            <a:fillRect/>
          </a:stretch>
        </p:blipFill>
        <p:spPr>
          <a:xfrm>
            <a:off x="10057493" y="6221345"/>
            <a:ext cx="2041072" cy="4499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D69165C-7FEB-AD6D-AA55-7D48118F19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32" t="38693" r="58087" b="39608"/>
          <a:stretch>
            <a:fillRect/>
          </a:stretch>
        </p:blipFill>
        <p:spPr>
          <a:xfrm>
            <a:off x="9195602" y="6221346"/>
            <a:ext cx="861891" cy="4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50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1704B9-79AD-215C-AC86-A7DC0264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/>
              <a:t>Agendas por año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DEF9970-248D-1D3F-283B-7BA5C5F212A9}"/>
              </a:ext>
            </a:extLst>
          </p:cNvPr>
          <p:cNvSpPr txBox="1"/>
          <p:nvPr/>
        </p:nvSpPr>
        <p:spPr>
          <a:xfrm>
            <a:off x="1422400" y="4926765"/>
            <a:ext cx="4165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UY" dirty="0">
                <a:solidFill>
                  <a:srgbClr val="F390CD"/>
                </a:solidFill>
              </a:rPr>
              <a:t>2023: 1067 (desde agosto a diciembre)</a:t>
            </a:r>
          </a:p>
          <a:p>
            <a:r>
              <a:rPr lang="es-UY" dirty="0">
                <a:solidFill>
                  <a:schemeClr val="accent5">
                    <a:lumMod val="75000"/>
                  </a:schemeClr>
                </a:solidFill>
              </a:rPr>
              <a:t>2024: 3995</a:t>
            </a:r>
          </a:p>
          <a:p>
            <a:r>
              <a:rPr lang="es-UY" dirty="0">
                <a:solidFill>
                  <a:schemeClr val="accent4">
                    <a:lumMod val="75000"/>
                  </a:schemeClr>
                </a:solidFill>
              </a:rPr>
              <a:t>2025: 2401 (hasta agosto)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3D1CE430-5994-BB20-7092-4D88034C00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4678602"/>
              </p:ext>
            </p:extLst>
          </p:nvPr>
        </p:nvGraphicFramePr>
        <p:xfrm>
          <a:off x="1219200" y="166551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E73982BE-8C2B-4118-D9CA-7EB6DE1ACA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83573"/>
              </p:ext>
            </p:extLst>
          </p:nvPr>
        </p:nvGraphicFramePr>
        <p:xfrm>
          <a:off x="6705600" y="1684075"/>
          <a:ext cx="4267200" cy="272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217F3DBC-0470-12F3-AD17-AEDE6F8240EB}"/>
              </a:ext>
            </a:extLst>
          </p:cNvPr>
          <p:cNvSpPr txBox="1"/>
          <p:nvPr/>
        </p:nvSpPr>
        <p:spPr>
          <a:xfrm>
            <a:off x="7017657" y="4926765"/>
            <a:ext cx="4165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UY" dirty="0">
                <a:solidFill>
                  <a:schemeClr val="accent2">
                    <a:lumMod val="75000"/>
                  </a:schemeClr>
                </a:solidFill>
              </a:rPr>
              <a:t>2024: 90 (desde julio a diciembre)</a:t>
            </a:r>
          </a:p>
          <a:p>
            <a:r>
              <a:rPr lang="es-UY" dirty="0">
                <a:solidFill>
                  <a:schemeClr val="accent4">
                    <a:lumMod val="75000"/>
                  </a:schemeClr>
                </a:solidFill>
              </a:rPr>
              <a:t>2025: 135 (hasta agosto)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C09061-7CD9-3491-E788-0FE1FACF6E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87" t="15419" b="19869"/>
          <a:stretch>
            <a:fillRect/>
          </a:stretch>
        </p:blipFill>
        <p:spPr>
          <a:xfrm>
            <a:off x="10057493" y="6221345"/>
            <a:ext cx="2041072" cy="4499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B8BB08E-B811-36C4-764F-B9C15EF109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932" t="38693" r="58087" b="39608"/>
          <a:stretch>
            <a:fillRect/>
          </a:stretch>
        </p:blipFill>
        <p:spPr>
          <a:xfrm>
            <a:off x="9195602" y="6221346"/>
            <a:ext cx="861891" cy="4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6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B3B240-EE8A-8695-E743-3BB66936D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/>
              <a:t>Policlínica de Residente de MFyC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B78880-F783-214B-8919-F88620AD9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49844"/>
            <a:ext cx="9601200" cy="3581400"/>
          </a:xfrm>
        </p:spPr>
        <p:txBody>
          <a:bodyPr/>
          <a:lstStyle/>
          <a:p>
            <a:pPr marL="0" indent="0">
              <a:buNone/>
            </a:pPr>
            <a:r>
              <a:rPr lang="es-UY" dirty="0"/>
              <a:t>A partir de abril se habilita otro consultorio en simultáneo con policlínica de Residente, se abren 2 agendas diarias con 5 números cada una.</a:t>
            </a:r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r>
              <a:rPr lang="es-UY" dirty="0"/>
              <a:t>Hasta agosto de este año se han atendido: 739 pacientes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E14A6C9-9DC1-D8EC-864F-D8DA6825D0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9074099"/>
              </p:ext>
            </p:extLst>
          </p:nvPr>
        </p:nvGraphicFramePr>
        <p:xfrm>
          <a:off x="3829290" y="3619948"/>
          <a:ext cx="4294163" cy="2648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78CC7024-9EE1-14C9-59CA-34ED0735782D}"/>
              </a:ext>
            </a:extLst>
          </p:cNvPr>
          <p:cNvSpPr txBox="1"/>
          <p:nvPr/>
        </p:nvSpPr>
        <p:spPr>
          <a:xfrm>
            <a:off x="7683085" y="4620904"/>
            <a:ext cx="2640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>
                <a:solidFill>
                  <a:schemeClr val="accent5"/>
                </a:solidFill>
              </a:rPr>
              <a:t>Dra Costa</a:t>
            </a:r>
            <a:endParaRPr lang="es-UY" dirty="0"/>
          </a:p>
          <a:p>
            <a:r>
              <a:rPr lang="es-UY" dirty="0">
                <a:solidFill>
                  <a:schemeClr val="accent6"/>
                </a:solidFill>
              </a:rPr>
              <a:t>Policlínica de residente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0CCD9C9-FAE5-39A6-FC82-7C6D053E165A}"/>
              </a:ext>
            </a:extLst>
          </p:cNvPr>
          <p:cNvSpPr txBox="1"/>
          <p:nvPr/>
        </p:nvSpPr>
        <p:spPr>
          <a:xfrm>
            <a:off x="1628768" y="4759403"/>
            <a:ext cx="26408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UY" dirty="0"/>
              <a:t> Total de 3140 pacientes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3185A5F-9C5E-159F-DA11-D057A30AA7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87" t="15419" b="19869"/>
          <a:stretch>
            <a:fillRect/>
          </a:stretch>
        </p:blipFill>
        <p:spPr>
          <a:xfrm>
            <a:off x="10057493" y="6221345"/>
            <a:ext cx="2041072" cy="4499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AE03241-EC53-F164-7950-6B883C3257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32" t="38693" r="58087" b="39608"/>
          <a:stretch>
            <a:fillRect/>
          </a:stretch>
        </p:blipFill>
        <p:spPr>
          <a:xfrm>
            <a:off x="9195602" y="6221346"/>
            <a:ext cx="861891" cy="4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55791"/>
      </p:ext>
    </p:extLst>
  </p:cSld>
  <p:clrMapOvr>
    <a:masterClrMapping/>
  </p:clrMapOvr>
</p:sld>
</file>

<file path=ppt/theme/theme1.xml><?xml version="1.0" encoding="utf-8"?>
<a:theme xmlns:a="http://schemas.openxmlformats.org/drawingml/2006/main" name="Recorte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Recorte</Template>
  <TotalTime>10285</TotalTime>
  <Words>589</Words>
  <Application>Microsoft Macintosh PowerPoint</Application>
  <PresentationFormat>Panorámica</PresentationFormat>
  <Paragraphs>73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0" baseType="lpstr">
      <vt:lpstr>Franklin Gothic Book</vt:lpstr>
      <vt:lpstr>Wingdings</vt:lpstr>
      <vt:lpstr>Recorte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barrio cuenta con:</vt:lpstr>
      <vt:lpstr>Presentación de PowerPoint</vt:lpstr>
      <vt:lpstr>Agendas por año</vt:lpstr>
      <vt:lpstr>Policlínica de Residente de MFyC</vt:lpstr>
      <vt:lpstr>Encuesta a usuarios: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Luciana Rodríguez Correa</dc:creator>
  <cp:lastModifiedBy>Luciana Rodríguez Correa</cp:lastModifiedBy>
  <cp:revision>14</cp:revision>
  <dcterms:created xsi:type="dcterms:W3CDTF">2025-09-10T13:58:14Z</dcterms:created>
  <dcterms:modified xsi:type="dcterms:W3CDTF">2025-09-22T14:09:07Z</dcterms:modified>
</cp:coreProperties>
</file>